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Montserrat SemiBold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Montserrat Medium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73" roundtripDataSignature="AMtx7mj8GlscfmWScENH37gWSW+vtWkw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1F33BA-8ACA-4A7B-AC12-40E94A07FE01}">
  <a:tblStyle styleId="{331F33BA-8ACA-4A7B-AC12-40E94A07FE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0" orient="horz"/>
        <p:guide pos="2880"/>
        <p:guide pos="2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customschemas.google.com/relationships/presentationmetadata" Target="metadata"/><Relationship Id="rId72" Type="http://schemas.openxmlformats.org/officeDocument/2006/relationships/font" Target="fonts/MontserratMedium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MontserratMedium-italic.fntdata"/><Relationship Id="rId70" Type="http://schemas.openxmlformats.org/officeDocument/2006/relationships/font" Target="fonts/MontserratMedium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SemiBold-bold.fntdata"/><Relationship Id="rId61" Type="http://schemas.openxmlformats.org/officeDocument/2006/relationships/font" Target="fonts/MontserratSemiBold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SemiBold-boldItalic.fntdata"/><Relationship Id="rId63" Type="http://schemas.openxmlformats.org/officeDocument/2006/relationships/font" Target="fonts/MontserratSemiBold-italic.fntdata"/><Relationship Id="rId22" Type="http://schemas.openxmlformats.org/officeDocument/2006/relationships/slide" Target="slides/slide15.xml"/><Relationship Id="rId66" Type="http://schemas.openxmlformats.org/officeDocument/2006/relationships/font" Target="fonts/Montserrat-bold.fntdata"/><Relationship Id="rId21" Type="http://schemas.openxmlformats.org/officeDocument/2006/relationships/slide" Target="slides/slide14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7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Medium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b209bc96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6b209bc96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b209bc96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6b209bc96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b209bc96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6b209bc96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f2b778a8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3f2b778a8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314de8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6314de8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1d41ad7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41d41ad7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1d54184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41d54184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1d54184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41d54184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1d54184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41d54184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abb804a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4abb804a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1d54184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41d54184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1d54184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41d54184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abb804a5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4abb804a5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abb804a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4abb804a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abb804a5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4abb804a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1d54184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41d54184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1d541849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41d541849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1d541849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41d541849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209bc96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6b209bc96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b209bc96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6b209bc96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5f6266b1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45f6266b1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6b209bc96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6b209bc96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b209bc96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6b209bc96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b209bc9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6b209bc9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1d54184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41d54184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b209bc96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6b209bc9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1d54184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41d54184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abb804a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4abb804a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4abb804a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4abb804a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abb804a5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4abb804a5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6b209bc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6b209bc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b209bc961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6b209bc96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b209bc96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6b209bc9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6b209bc9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6b209bc9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6b209bc9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6b209bc9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6b209bc96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6b209bc96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6b209bc96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6b209bc96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6b209bc96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6b209bc96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6b209bc96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6b209bc96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6b209bc96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6b209bc96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594d24d5e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594d24d5e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94d24d5e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594d24d5e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ca35897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4ca35897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3639c0bd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43639c0bd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b209bc961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6b209bc96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b209bc961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6b209bc96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948f94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3948f94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b209bc96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6b209bc96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86c51cff0_0_119"/>
          <p:cNvSpPr txBox="1"/>
          <p:nvPr>
            <p:ph type="title"/>
          </p:nvPr>
        </p:nvSpPr>
        <p:spPr>
          <a:xfrm>
            <a:off x="643254" y="683598"/>
            <a:ext cx="5946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300" u="sng">
                <a:solidFill>
                  <a:srgbClr val="0000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g1486c51cff0_0_119"/>
          <p:cNvSpPr txBox="1"/>
          <p:nvPr>
            <p:ph idx="1" type="body"/>
          </p:nvPr>
        </p:nvSpPr>
        <p:spPr>
          <a:xfrm>
            <a:off x="629324" y="1644192"/>
            <a:ext cx="71085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2200">
                <a:solidFill>
                  <a:srgbClr val="BD8B0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486c51cff0_0_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1486c51cff0_0_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g1486c51cff0_0_11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5f6266b16_0_116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45f6266b16_0_116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g145f6266b16_0_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3" name="Google Shape;113;g145f6266b16_0_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45f6266b16_0_11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45f6266b16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45f6266b16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5f6266b16_0_108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9" name="Google Shape;119;g145f6266b16_0_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45f6266b16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45f6266b16_0_108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g145f6266b16_0_108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g145f6266b16_0_10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45f6266b16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5f6266b16_0_12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45f6266b16_0_12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45f6266b16_0_12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45f6266b16_0_12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45f6266b16_0_12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45f6266b16_0_124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145f6266b16_0_124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g145f6266b16_0_124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g145f6266b16_0_124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g145f6266b16_0_12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45f6266b16_0_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45f6266b16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45f6266b16_0_124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5f6266b16_0_13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45f6266b16_0_1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g145f6266b16_0_138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3" name="Google Shape;143;g145f6266b16_0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45f6266b1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45f6266b16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5f6266b16_0_1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g145f6266b16_0_14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g145f6266b16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45f6266b16_0_1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45f6266b16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45f6266b16_0_145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5f6266b16_0_15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45f6266b16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6" name="Google Shape;156;g145f6266b16_0_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45f6266b16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45f6266b16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45f6266b16_0_15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g145f6266b16_0_15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5f6266b16_0_160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145f6266b16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45f6266b16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45f6266b16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45f6266b16_0_16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5f6266b16_0_16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45f6266b16_0_16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45f6266b16_0_16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45f6266b16_0_16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45f6266b16_0_16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45f6266b16_0_16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45f6266b16_0_166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g145f6266b16_0_166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g145f6266b16_0_166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g145f6266b16_0_166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g145f6266b16_0_166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g145f6266b16_0_16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145f6266b16_0_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45f6266b16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45f6266b16_0_16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45f6266b16_0_166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4" name="Google Shape;184;g145f6266b16_0_166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5f6266b16_0_184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45f6266b16_0_18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45f6266b16_0_18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45f6266b16_0_18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45f6266b16_0_18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g145f6266b16_0_18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g145f6266b16_0_184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g145f6266b16_0_18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45f6266b16_0_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45f6266b16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45f6266b16_0_18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45f6266b16_0_184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8" name="Google Shape;198;g145f6266b16_0_184"/>
          <p:cNvPicPr preferRelativeResize="0"/>
          <p:nvPr/>
        </p:nvPicPr>
        <p:blipFill rotWithShape="1">
          <a:blip r:embed="rId4">
            <a:alphaModFix/>
          </a:blip>
          <a:srcRect b="28570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27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3" name="Google Shape;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8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0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1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1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1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1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1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1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31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31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31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31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1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1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31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2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2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2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32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32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3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2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8" name="Google Shape;98;p32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f6266b16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145f6266b16_0_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145f6266b16_0_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Relationship Id="rId4" Type="http://schemas.openxmlformats.org/officeDocument/2006/relationships/hyperlink" Target="https://app.codingrooms.com/w/80onUUtmIBw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Relationship Id="rId4" Type="http://schemas.openxmlformats.org/officeDocument/2006/relationships/hyperlink" Target="https://app.codingrooms.com/w/80onUUtmIBw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/>
          <p:nvPr>
            <p:ph type="title"/>
          </p:nvPr>
        </p:nvSpPr>
        <p:spPr>
          <a:xfrm>
            <a:off x="3353700" y="17291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Codo a Codo inicial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Clase 21 - XX-XX-22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b209bc961_0_9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1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Qué es un String en Java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16b209bc961_0_90"/>
          <p:cNvSpPr txBox="1"/>
          <p:nvPr>
            <p:ph idx="1" type="body"/>
          </p:nvPr>
        </p:nvSpPr>
        <p:spPr>
          <a:xfrm>
            <a:off x="432025" y="1170125"/>
            <a:ext cx="62184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Este es el momento propicio para entender que es un String en Java.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Un String se utilizan para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almacenar texto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Una variable String 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contiene una colección de caracteres,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implícitamente es como un ArrayList que contiene caracteres.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Un String en Java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es en realidad un objeto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que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contiene métodos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pueden realizar ciertas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operaciones en las cadenas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Entonces, cada vez que utilicen un String imaginen que por detras están utilizando un listado parecido a un Array o a un ArrayList.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286" name="Google Shape;286;g16b209bc961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6375" y="1292850"/>
            <a:ext cx="1717026" cy="15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b209bc961_0_9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1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 es un objeto, entonces tiene sus métodos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2" name="Google Shape;292;g16b209bc961_0_99"/>
          <p:cNvGraphicFramePr/>
          <p:nvPr/>
        </p:nvGraphicFramePr>
        <p:xfrm>
          <a:off x="431800" y="122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{331F33BA-8ACA-4A7B-AC12-40E94A07FE01}</a:tableStyleId>
              </a:tblPr>
              <a:tblGrid>
                <a:gridCol w="1943850"/>
                <a:gridCol w="5342500"/>
                <a:gridCol w="994025"/>
              </a:tblGrid>
              <a:tr h="51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Método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de retorno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8C823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charAt()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el caracter de un  índice especificado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compareTo()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Compara dos strings lexicográficamente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compareToIgnoreCase()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Compara String lexicográficamente ignorando mayúsculas y minúsculas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concat()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Agrega una cadena al final de otra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contains()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Comprueba si una cadena contiene una secuencia de caracteres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equals()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Compara dos cadenas, ignorando las consideraciones de mayúsculas y minúsculas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b209bc961_0_11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1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 es un objeto, entonces tiene sus métodos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8" name="Google Shape;298;g16b209bc961_0_116"/>
          <p:cNvGraphicFramePr/>
          <p:nvPr/>
        </p:nvGraphicFramePr>
        <p:xfrm>
          <a:off x="431800" y="122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{331F33BA-8ACA-4A7B-AC12-40E94A07FE01}</a:tableStyleId>
              </a:tblPr>
              <a:tblGrid>
                <a:gridCol w="1943850"/>
                <a:gridCol w="5342500"/>
                <a:gridCol w="994025"/>
              </a:tblGrid>
              <a:tr h="34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Método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de retorno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3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indexOf()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Devuelve la posición de la primera ocurrencia encontrada de los caracteres especificados en una cadena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isEmpty()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Comprueba si una cadena está vacía o no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toLowerCase()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Convierte una cadena a letras minúsculas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toUpperCase()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Convierte una cadena en letras mayúsculas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trim()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Elimina espacios en blanco de ambos extremos de una cadena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valueOf()	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Devuelve la representación de cadena del valor especificado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f2b778a8d_0_2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23 - Funciones return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314de8ae7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9" name="Google Shape;309;g16314de8ae7_0_0"/>
          <p:cNvSpPr txBox="1"/>
          <p:nvPr>
            <p:ph idx="1" type="body"/>
          </p:nvPr>
        </p:nvSpPr>
        <p:spPr>
          <a:xfrm>
            <a:off x="432025" y="1170125"/>
            <a:ext cx="5939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términos generales,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una función es un “subprograma”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puede ser llamado por código externo (o interno en caso de recursión).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Una función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 se compone de una secuencia de declaraciones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que conforman el llamado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cuerpo de la función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Se pueden pasar valores o “parámetros”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a una función, y la función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devolverá un valor,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mediante la cláusula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 return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310" name="Google Shape;310;g16314de8ae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125" y="1602525"/>
            <a:ext cx="2468076" cy="179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1d41ad7a9_0_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Acerca de los argumentos o parámetros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6" name="Google Shape;316;g141d41ad7a9_0_1"/>
          <p:cNvSpPr txBox="1"/>
          <p:nvPr>
            <p:ph idx="1" type="body"/>
          </p:nvPr>
        </p:nvSpPr>
        <p:spPr>
          <a:xfrm>
            <a:off x="432025" y="1170125"/>
            <a:ext cx="5939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Hay algunos detalles respecto a los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argumentos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de una función, veamos: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Una función, un método o un procedimiento pueden tener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cantidad cualquiera de parámetros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es decir pueden tener cero, uno, tres, diez, cien o más parámetros. Aunque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habitualmente no suelen tener más de 4 o 5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Si una función tiene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más de un parámetro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cada uno de ellos debe ir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separado por una coma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317" name="Google Shape;317;g141d41ad7a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825" y="1970950"/>
            <a:ext cx="2468076" cy="1851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1d5418491_0_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Acerca de los argumentos o parámetros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23" name="Google Shape;323;g141d5418491_0_3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Los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argumentos de una función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también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tienen un tipo y un nombre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los identifica.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tipo del argumento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puede ser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cualquiera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y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tiene relación con el tipo de la función,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lo veremos en detalle cuando hablemos </a:t>
            </a:r>
            <a:r>
              <a:rPr i="1" lang="es-ES" u="sng">
                <a:solidFill>
                  <a:schemeClr val="hlink"/>
                </a:solidFill>
                <a:highlight>
                  <a:srgbClr val="FFFFFF"/>
                </a:highlight>
                <a:hlinkClick action="ppaction://hlinksldjump" r:id="rId3"/>
              </a:rPr>
              <a:t>acerca de return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Java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los parámetros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podemos recibir pueden ser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por valor o por referencia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esto implica que si modificamos los valores recibidos en el interior del método, estos pueden mantener sus cambios o no después de ejecutado el método.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1d5418491_0_2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¿Qué es referencia y valor?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29" name="Google Shape;329;g141d5418491_0_25"/>
          <p:cNvSpPr txBox="1"/>
          <p:nvPr>
            <p:ph idx="1" type="body"/>
          </p:nvPr>
        </p:nvSpPr>
        <p:spPr>
          <a:xfrm>
            <a:off x="432025" y="1170125"/>
            <a:ext cx="6381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310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ct val="85713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En Java todos los argumentos se pasan por valor.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310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ct val="85713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El paso por valor significa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al método en la </a:t>
            </a:r>
            <a:r>
              <a:rPr b="1" lang="es-ES">
                <a:solidFill>
                  <a:srgbClr val="5A5A5A"/>
                </a:solidFill>
                <a:highlight>
                  <a:schemeClr val="lt1"/>
                </a:highlight>
              </a:rPr>
              <a:t>le llega una copia </a:t>
            </a:r>
            <a:r>
              <a:rPr lang="es-ES">
                <a:solidFill>
                  <a:srgbClr val="5A5A5A"/>
                </a:solidFill>
                <a:highlight>
                  <a:schemeClr val="lt1"/>
                </a:highlight>
              </a:rPr>
              <a:t>del valor</a:t>
            </a:r>
            <a:r>
              <a:rPr b="1" lang="es-ES">
                <a:solidFill>
                  <a:srgbClr val="5A5A5A"/>
                </a:solidFill>
                <a:highlight>
                  <a:schemeClr val="lt1"/>
                </a:highlight>
              </a:rPr>
              <a:t> </a:t>
            </a:r>
            <a:r>
              <a:rPr lang="es-ES">
                <a:solidFill>
                  <a:srgbClr val="5A5A5A"/>
                </a:solidFill>
                <a:highlight>
                  <a:schemeClr val="lt1"/>
                </a:highlight>
              </a:rPr>
              <a:t>de la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variable del argumento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en el caso de un tipo primitivo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de datos o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copia del puntero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a la dirección de memoria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del objeto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310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ct val="85713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En el paso por valor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al asignar un valor a la variable del argumento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modifica el valor de la variable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usada para invocar al método, esto ocurre tanto para argumentos de tipo primitivo y para objetos.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3102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ct val="73604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paso por referencia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el argumento contiene un puntero con la dirección de memoria de la variable. </a:t>
            </a:r>
            <a:endParaRPr sz="1942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330" name="Google Shape;330;g141d5418491_0_25"/>
          <p:cNvPicPr preferRelativeResize="0"/>
          <p:nvPr/>
        </p:nvPicPr>
        <p:blipFill rotWithShape="1">
          <a:blip r:embed="rId3">
            <a:alphaModFix/>
          </a:blip>
          <a:srcRect b="0" l="50107" r="0" t="0"/>
          <a:stretch/>
        </p:blipFill>
        <p:spPr>
          <a:xfrm>
            <a:off x="6907825" y="2732350"/>
            <a:ext cx="1804375" cy="17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41d5418491_0_25"/>
          <p:cNvPicPr preferRelativeResize="0"/>
          <p:nvPr/>
        </p:nvPicPr>
        <p:blipFill rotWithShape="1">
          <a:blip r:embed="rId3">
            <a:alphaModFix/>
          </a:blip>
          <a:srcRect b="0" l="108" r="49997" t="0"/>
          <a:stretch/>
        </p:blipFill>
        <p:spPr>
          <a:xfrm>
            <a:off x="6907825" y="989200"/>
            <a:ext cx="1804375" cy="17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1d5418491_0_1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Acerca de return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37" name="Google Shape;337;g141d5418491_0_19"/>
          <p:cNvSpPr txBox="1"/>
          <p:nvPr>
            <p:ph idx="1" type="body"/>
          </p:nvPr>
        </p:nvSpPr>
        <p:spPr>
          <a:xfrm>
            <a:off x="432025" y="1170125"/>
            <a:ext cx="82803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Cualquier instrucción que se encuentre después de la ejecución de return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será ejecutada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Es común encontrar funciones con múltiples sentencias return en el  interior de condicionales, pero una vez que el código ejecuta una sentencia return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lo que haya de allí hacia abajo no se ejecutará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abb804a54_0_1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Acerca de return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43" name="Google Shape;343;g14abb804a54_0_17"/>
          <p:cNvSpPr txBox="1"/>
          <p:nvPr>
            <p:ph idx="1" type="body"/>
          </p:nvPr>
        </p:nvSpPr>
        <p:spPr>
          <a:xfrm>
            <a:off x="432025" y="1170125"/>
            <a:ext cx="8280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El tipo del valor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se retorna en una función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debe coincidir con el del tipo declarado a la función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es decir si se declara int, el valor retornado debe ser un número entero, lo cual no limita a que la función reciba parámetros de tipos diferentes, esta es la explicación de lo dicho en la placa de </a:t>
            </a:r>
            <a:r>
              <a:rPr lang="es-ES" u="sng">
                <a:solidFill>
                  <a:schemeClr val="hlink"/>
                </a:solidFill>
                <a:highlight>
                  <a:srgbClr val="FFFFFF"/>
                </a:highlight>
                <a:hlinkClick action="ppaction://hlinksldjump" r:id="rId3"/>
              </a:rPr>
              <a:t>argumentos y parámetros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543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En el caso de los procedimientos (void)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podemos usar la sentencia return pero sin ningún tipo de valor,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sólo la usaríamos como una manera de terminar la ejecución del procedimiento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2"/>
                </a:solidFill>
              </a:rPr>
              <a:t>Les damos la bienvenida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1d5418491_0_3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Ejemplos de función sin parámetro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49" name="Google Shape;349;g141d5418491_0_32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 int sumaEntero()//Función sin parámetros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int suma = 5+5;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return suma; //Acá termina la ejecución del método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//return 5+5+5 ; </a:t>
            </a:r>
            <a:r>
              <a:rPr lang="es-ES" sz="1600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 colocaramos algo luego del</a:t>
            </a:r>
            <a:endParaRPr sz="1600">
              <a:solidFill>
                <a:srgbClr val="88888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600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return como por ejemplo otro  </a:t>
            </a:r>
            <a:endParaRPr sz="1600">
              <a:solidFill>
                <a:srgbClr val="88888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600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return, este  nunca se ejecutará</a:t>
            </a:r>
            <a:endParaRPr sz="1600">
              <a:solidFill>
                <a:srgbClr val="88888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s-ES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1d5418491_0_3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Explicacion del ejemplo anterior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55" name="Google Shape;355;g141d5418491_0_38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ejemplo sencillo anterior, es un método llamado: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sumaEntero( );</a:t>
            </a:r>
            <a:endParaRPr b="1">
              <a:solidFill>
                <a:srgbClr val="5A5A5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Al ejecutarlo, la función retornará el valor de suma que es 10 (5+5).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Luego del return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toda línea posterior no se ejecutarán nunca, aunque no generan error alguno, no tienen utilidad.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Para este caso es lo mismo haber escrito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suma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escribir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5+5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 Ambas líneas funcionan equivalentemente.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abb804a54_0_3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Ejemplos de función con parámetros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61" name="Google Shape;361;g14abb804a54_0_36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s-ES" sz="1400">
                <a:solidFill>
                  <a:srgbClr val="20212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java.lang.Math.*;</a:t>
            </a:r>
            <a:endParaRPr b="1"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rgbClr val="C27BA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superficieCirculo</a:t>
            </a:r>
            <a:r>
              <a:rPr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(double radio){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double sup = Marh.PI*radio*radio;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return sup; 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rgbClr val="C27BA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perimetroCirculo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radio){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double perim = 2*Marh.PI*radio;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return perim; 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abb804a54_0_2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Ejemplos de función con parámetros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67" name="Google Shape;367;g14abb804a54_0_25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s-ES" sz="1400">
                <a:solidFill>
                  <a:srgbClr val="20212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java.lang.Math.*;</a:t>
            </a:r>
            <a:endParaRPr b="1"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rgbClr val="C27BA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superficieRectangulo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base, double altura){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double sup = base*altura;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return sup; 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rgbClr val="C27BA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perimetroRectangulo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base, double altura){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double perim = 2*base+2*altura;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return perim; 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abb804a54_0_3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Explicacion del ejemplo anterior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73" name="Google Shape;373;g14abb804a54_0_30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ejemplo anterior, son funciones llamadas: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superficieCirculo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radio)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5A5A5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perimetroCirculo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radio);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superficieRectangulo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base, double altura);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perimetroRectangulo</a:t>
            </a:r>
            <a:r>
              <a:rPr lang="es-ES" sz="14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(double base, double altura)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Todas las funciones aceptan parámetros y devuelven valores.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valor de retorno es del tipo declarado en la funcion.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1d5418491_0_4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1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Detalles para invocar métodos funciones y procedimientos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141d5418491_0_44"/>
          <p:cNvSpPr txBox="1"/>
          <p:nvPr>
            <p:ph idx="1" type="body"/>
          </p:nvPr>
        </p:nvSpPr>
        <p:spPr>
          <a:xfrm>
            <a:off x="432025" y="1170125"/>
            <a:ext cx="6225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ct val="1000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No importa si se trata de un método en Java o de una función o de un procedimiento,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siempre se deberá de enviar los parámetros de la forma correcta para invocarlos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ct val="1000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nombre debe coincidir exactamente al momento de invocar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con el nombre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con el cual se la declaró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pues es la única forma de identificarlo.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ct val="100000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El orden de los parámetros y el tipo debe coincidir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 Hay que ser cuidadosos al momento de enviar los parámetros, debemos hacerlo en el mismo orden en el que fueron declarados y deben ser del mismo tipo (número, texto u otros).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380" name="Google Shape;380;g141d5418491_0_44"/>
          <p:cNvPicPr preferRelativeResize="0"/>
          <p:nvPr/>
        </p:nvPicPr>
        <p:blipFill rotWithShape="1">
          <a:blip r:embed="rId3">
            <a:alphaModFix/>
          </a:blip>
          <a:srcRect b="0" l="0" r="16520" t="0"/>
          <a:stretch/>
        </p:blipFill>
        <p:spPr>
          <a:xfrm>
            <a:off x="7155275" y="3224025"/>
            <a:ext cx="1556925" cy="13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41d5418491_0_4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1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Detalles para invocar métodos funciones y procedimientos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g141d5418491_0_49"/>
          <p:cNvSpPr txBox="1"/>
          <p:nvPr>
            <p:ph idx="1" type="body"/>
          </p:nvPr>
        </p:nvSpPr>
        <p:spPr>
          <a:xfrm>
            <a:off x="432025" y="1170125"/>
            <a:ext cx="82803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Cada parámetro enviado también va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separado por comas.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Si una función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recibe parámetros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simplemente no ponemos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nada al interior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de los paréntesis, pero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SIEMPRE debemos poner los paréntesis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Invocar una función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sigue siendo una sentencia común y corriente en Java, así que esta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debe finalizar con ';'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como siempre.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387" name="Google Shape;387;g141d5418491_0_49"/>
          <p:cNvPicPr preferRelativeResize="0"/>
          <p:nvPr/>
        </p:nvPicPr>
        <p:blipFill rotWithShape="1">
          <a:blip r:embed="rId3">
            <a:alphaModFix/>
          </a:blip>
          <a:srcRect b="0" l="0" r="16520" t="0"/>
          <a:stretch/>
        </p:blipFill>
        <p:spPr>
          <a:xfrm>
            <a:off x="7373050" y="3473825"/>
            <a:ext cx="1172226" cy="1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1d5418491_0_5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1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Detalles para invocar métodos funciones y procedimientos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g141d5418491_0_54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valor retornado por un método o función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puede ser asignado a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variable del mismo tipo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pero no podemos hacer esto con un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procedimiento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pues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retornan valor alguno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Una función puede llamar a otra dentro de sí misma o incluso puede ser enviada como parámetro a otra.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394" name="Google Shape;394;g141d5418491_0_54"/>
          <p:cNvPicPr preferRelativeResize="0"/>
          <p:nvPr/>
        </p:nvPicPr>
        <p:blipFill rotWithShape="1">
          <a:blip r:embed="rId3">
            <a:alphaModFix/>
          </a:blip>
          <a:srcRect b="0" l="0" r="16520" t="0"/>
          <a:stretch/>
        </p:blipFill>
        <p:spPr>
          <a:xfrm>
            <a:off x="7373050" y="3473825"/>
            <a:ext cx="1172226" cy="1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6b209bc961_0_162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24 - Clase práctica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1700"/>
              <a:t>Funciones return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b209bc961_0_17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 de clase 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g16b209bc961_0_17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es-ES" sz="2300"/>
              <a:t>Realizar un arraylist donde mediante una función cargarNotas se puedan cargar los datos vía teclado.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es-ES" sz="2300"/>
              <a:t>Programar una función que arroje el promedio de las notas cargadas.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5f6266b16_0_99"/>
          <p:cNvSpPr txBox="1"/>
          <p:nvPr>
            <p:ph type="ctrTitle"/>
          </p:nvPr>
        </p:nvSpPr>
        <p:spPr>
          <a:xfrm>
            <a:off x="311700" y="1226800"/>
            <a:ext cx="8520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/>
              <a:t>Formulario de presentismo</a:t>
            </a:r>
            <a:endParaRPr/>
          </a:p>
        </p:txBody>
      </p:sp>
      <p:sp>
        <p:nvSpPr>
          <p:cNvPr id="215" name="Google Shape;215;g145f6266b16_0_99"/>
          <p:cNvSpPr txBox="1"/>
          <p:nvPr/>
        </p:nvSpPr>
        <p:spPr>
          <a:xfrm>
            <a:off x="669675" y="1990425"/>
            <a:ext cx="80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</a:t>
            </a:r>
            <a:r>
              <a:rPr b="0" i="0" lang="es-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b209bc961_0_177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II de clase 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16b209bc961_0_177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300"/>
              <a:t>Colocar la función cargaNotas dentro de un bucle while que pregunte si deseo cargar otro dato.</a:t>
            </a:r>
            <a:endParaRPr sz="2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6b209bc961_0_18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III de clase 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16b209bc961_0_18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300"/>
              <a:t>Colocar toda la estructura anterior dentro de switch cuyos menúes sean: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s-ES" sz="2300"/>
              <a:t>Visualizar los datos cargados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s-ES" sz="2300"/>
              <a:t>Obtener el promedio</a:t>
            </a:r>
            <a:endParaRPr sz="2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b209bc961_0_7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25 - Funciones Anidadas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1d5418491_0_5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141d5418491_0_59"/>
          <p:cNvSpPr txBox="1"/>
          <p:nvPr>
            <p:ph idx="1" type="body"/>
          </p:nvPr>
        </p:nvSpPr>
        <p:spPr>
          <a:xfrm>
            <a:off x="432025" y="1170125"/>
            <a:ext cx="58122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Lo más común en la programación es la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anidación de llamadas entre métodos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porque en circunstancias normales,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un solo método es probable que no resuelva un problema.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Ya que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 si el problema es grande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y hallamos la solución con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un solo método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la lógica del código y la lista de parámetros en él inevitablemente se volverán relativamente complicados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lo que conduce a no usarlo. 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429" name="Google Shape;429;g141d5418491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125" y="1602525"/>
            <a:ext cx="2468076" cy="179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6b209bc961_0_2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g16b209bc961_0_23"/>
          <p:cNvSpPr txBox="1"/>
          <p:nvPr>
            <p:ph idx="1" type="body"/>
          </p:nvPr>
        </p:nvSpPr>
        <p:spPr>
          <a:xfrm>
            <a:off x="432025" y="1170125"/>
            <a:ext cx="5812200" cy="23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Por lo tanto, como dice el dicho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cada método nos aportará su granito de arena.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Para resolver un problema específico, se puede utilizar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función simple combinándola con otras o consigo misma y usándola de manera más compleja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 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436" name="Google Shape;436;g16b209bc961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125" y="1602525"/>
            <a:ext cx="2468076" cy="179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1d5418491_0_6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g141d5418491_0_65"/>
          <p:cNvSpPr txBox="1"/>
          <p:nvPr>
            <p:ph idx="1" type="body"/>
          </p:nvPr>
        </p:nvSpPr>
        <p:spPr>
          <a:xfrm>
            <a:off x="432025" y="1170125"/>
            <a:ext cx="8280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Por ejemplo, </a:t>
            </a:r>
            <a:r>
              <a:rPr lang="es-ES">
                <a:solidFill>
                  <a:srgbClr val="5A5A5A"/>
                </a:solidFill>
                <a:highlight>
                  <a:schemeClr val="lt1"/>
                </a:highlight>
              </a:rPr>
              <a:t>si necesitamos calcular el área de superficie de un cilindro podemos:</a:t>
            </a:r>
            <a:endParaRPr>
              <a:solidFill>
                <a:srgbClr val="5A5A5A"/>
              </a:solidFill>
              <a:highlight>
                <a:schemeClr val="lt1"/>
              </a:highlight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AutoNum type="alphaLcPeriod"/>
            </a:pPr>
            <a:r>
              <a:rPr lang="es-ES" sz="1800">
                <a:solidFill>
                  <a:srgbClr val="5A5A5A"/>
                </a:solidFill>
                <a:highlight>
                  <a:schemeClr val="lt1"/>
                </a:highlight>
              </a:rPr>
              <a:t>Pensar en una única solución que englobe todas las variables necesarias con sus método lo cual se torna algo compleja de entender y utilizar. </a:t>
            </a:r>
            <a:endParaRPr sz="1800">
              <a:solidFill>
                <a:srgbClr val="5A5A5A"/>
              </a:solidFill>
              <a:highlight>
                <a:schemeClr val="lt1"/>
              </a:highlight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AutoNum type="alphaLcPeriod"/>
            </a:pPr>
            <a:r>
              <a:rPr lang="es-ES" sz="1800">
                <a:solidFill>
                  <a:srgbClr val="5A5A5A"/>
                </a:solidFill>
                <a:highlight>
                  <a:schemeClr val="lt1"/>
                </a:highlight>
              </a:rPr>
              <a:t>O bien </a:t>
            </a:r>
            <a:r>
              <a:rPr b="1" lang="es-ES" sz="1800">
                <a:solidFill>
                  <a:srgbClr val="5A5A5A"/>
                </a:solidFill>
                <a:highlight>
                  <a:schemeClr val="lt1"/>
                </a:highlight>
              </a:rPr>
              <a:t>descomponer el problema en problemas más sencillos.</a:t>
            </a:r>
            <a:endParaRPr b="1" sz="1800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4abb804a54_0_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g14abb804a54_0_6"/>
          <p:cNvSpPr txBox="1"/>
          <p:nvPr>
            <p:ph idx="1" type="body"/>
          </p:nvPr>
        </p:nvSpPr>
        <p:spPr>
          <a:xfrm>
            <a:off x="432025" y="1170125"/>
            <a:ext cx="82803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chemeClr val="lt1"/>
                </a:highlight>
              </a:rPr>
              <a:t>Optando por la </a:t>
            </a:r>
            <a:r>
              <a:rPr b="1" lang="es-ES">
                <a:solidFill>
                  <a:srgbClr val="5A5A5A"/>
                </a:solidFill>
                <a:highlight>
                  <a:schemeClr val="lt1"/>
                </a:highlight>
              </a:rPr>
              <a:t>segunda lógica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podríamos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 reutilizar las funciones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programadas anteriormente: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AutoNum type="alphaLcPeriod"/>
            </a:pPr>
            <a:r>
              <a:rPr lang="es-ES" sz="1800">
                <a:solidFill>
                  <a:srgbClr val="5A5A5A"/>
                </a:solidFill>
                <a:highlight>
                  <a:srgbClr val="FFFFFF"/>
                </a:highlight>
              </a:rPr>
              <a:t>Calcular el área de un círculo y, </a:t>
            </a:r>
            <a:endParaRPr sz="1800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AutoNum type="alphaLcPeriod"/>
            </a:pPr>
            <a:r>
              <a:rPr lang="es-ES" sz="1800">
                <a:solidFill>
                  <a:srgbClr val="5A5A5A"/>
                </a:solidFill>
                <a:highlight>
                  <a:srgbClr val="FFFFFF"/>
                </a:highlight>
              </a:rPr>
              <a:t>Calcular el área de un rectángulo. </a:t>
            </a:r>
            <a:endParaRPr sz="1800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2" marL="1828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A5A5A"/>
              </a:buClr>
              <a:buSzPts val="1800"/>
              <a:buChar char="■"/>
            </a:pPr>
            <a:r>
              <a:rPr lang="es-ES" sz="1800">
                <a:solidFill>
                  <a:srgbClr val="5A5A5A"/>
                </a:solidFill>
                <a:highlight>
                  <a:srgbClr val="FFFFFF"/>
                </a:highlight>
              </a:rPr>
              <a:t>En este punto podemos valernos del perímetro del círculo para hallar uno de los lados del rectángulo.</a:t>
            </a:r>
            <a:endParaRPr sz="1800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abb804a54_0_1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g14abb804a54_0_11"/>
          <p:cNvSpPr txBox="1"/>
          <p:nvPr>
            <p:ph idx="1" type="body"/>
          </p:nvPr>
        </p:nvSpPr>
        <p:spPr>
          <a:xfrm>
            <a:off x="432025" y="1170125"/>
            <a:ext cx="55515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De esta manera el cálculo del área de la superficie del cilindro se puede obtener: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sumando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área de la tapa y el fondo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del cilindro (círculo) y 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área del lado del cilindro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(rectángulo).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Solo necesitamos pasar los parámetros razonablemente y devolver el valor.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Lo vemos a continuación.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455" name="Google Shape;455;g14abb804a54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5800" y="1846500"/>
            <a:ext cx="2506400" cy="2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abb804a54_0_4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14abb804a54_0_43"/>
          <p:cNvSpPr txBox="1"/>
          <p:nvPr>
            <p:ph idx="1" type="body"/>
          </p:nvPr>
        </p:nvSpPr>
        <p:spPr>
          <a:xfrm>
            <a:off x="432025" y="1170125"/>
            <a:ext cx="53871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chemeClr val="lt1"/>
                </a:highlight>
              </a:rPr>
              <a:t>La superficie del cilindro la obtenemos de anidar dentro de una función las funciones realizadas anteriormente</a:t>
            </a:r>
            <a:endParaRPr>
              <a:solidFill>
                <a:srgbClr val="5A5A5A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5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static double superficieCilindro (double radio, double altura){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//Superficies de tapa y piso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double supCirculos = 2*</a:t>
            </a:r>
            <a:r>
              <a:rPr i="1"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superficieCirculo</a:t>
            </a: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(radio);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//Base del rectángulo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double base = </a:t>
            </a:r>
            <a:r>
              <a:rPr i="1"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perimetroCirculo</a:t>
            </a: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(radio);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//Superficie del rectangulo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double supRect = </a:t>
            </a:r>
            <a:r>
              <a:rPr i="1"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superficieRectangulo</a:t>
            </a: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(base, altura);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return supRect+supCirculos;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2" name="Google Shape;462;g14abb804a54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9150" y="1580050"/>
            <a:ext cx="2850975" cy="1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4abb804a54_0_43"/>
          <p:cNvSpPr txBox="1"/>
          <p:nvPr/>
        </p:nvSpPr>
        <p:spPr>
          <a:xfrm>
            <a:off x="2250825" y="4176100"/>
            <a:ext cx="53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Resolución en</a:t>
            </a:r>
            <a:r>
              <a:rPr b="0" i="0" lang="es-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https://app.codingrooms.com/w/80onUUtmIBwl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6b209bc961_0_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 de anidamiento de funciones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16b209bc961_0_0"/>
          <p:cNvSpPr txBox="1"/>
          <p:nvPr>
            <p:ph idx="1" type="body"/>
          </p:nvPr>
        </p:nvSpPr>
        <p:spPr>
          <a:xfrm>
            <a:off x="432025" y="1170125"/>
            <a:ext cx="53871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chemeClr val="lt1"/>
                </a:highlight>
              </a:rPr>
              <a:t>La superficie del cilindro la obtenemos de anidar dentro de una función las funciones realizadas anteriormente</a:t>
            </a:r>
            <a:endParaRPr>
              <a:solidFill>
                <a:srgbClr val="5A5A5A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5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static double superficieCilindro (double radio, double altura){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//Superficies de tapa y piso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double supCirculos = 2*</a:t>
            </a:r>
            <a:r>
              <a:rPr i="1"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superficieCirculo</a:t>
            </a: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(radio);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//Base del rectángulo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double base = </a:t>
            </a:r>
            <a:r>
              <a:rPr i="1"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perimetroCirculo</a:t>
            </a: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(radio);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//Superficie del rectangulo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double supRect = </a:t>
            </a:r>
            <a:r>
              <a:rPr i="1"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superficieRectangulo</a:t>
            </a: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(base, altura);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return supRect+supCirculos;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1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1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0" name="Google Shape;470;g16b209bc96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9150" y="1580050"/>
            <a:ext cx="2850975" cy="1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6b209bc961_0_0"/>
          <p:cNvSpPr txBox="1"/>
          <p:nvPr/>
        </p:nvSpPr>
        <p:spPr>
          <a:xfrm>
            <a:off x="2250825" y="4176100"/>
            <a:ext cx="53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Resolución en</a:t>
            </a:r>
            <a:r>
              <a:rPr b="0" i="0" lang="es-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https://app.codingrooms.com/w/80onUUtmIBwl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b209bc961_0_125"/>
          <p:cNvSpPr txBox="1"/>
          <p:nvPr/>
        </p:nvSpPr>
        <p:spPr>
          <a:xfrm>
            <a:off x="406950" y="2159350"/>
            <a:ext cx="2397900" cy="212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6b209bc961_0_125"/>
          <p:cNvSpPr txBox="1"/>
          <p:nvPr>
            <p:ph idx="3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/>
              <a:t>Clase</a:t>
            </a:r>
            <a:r>
              <a:rPr lang="es-ES"/>
              <a:t> 06</a:t>
            </a:r>
            <a:endParaRPr/>
          </a:p>
        </p:txBody>
      </p:sp>
      <p:sp>
        <p:nvSpPr>
          <p:cNvPr id="222" name="Google Shape;222;g16b209bc961_0_125"/>
          <p:cNvSpPr/>
          <p:nvPr/>
        </p:nvSpPr>
        <p:spPr>
          <a:xfrm>
            <a:off x="1015788" y="793709"/>
            <a:ext cx="1180200" cy="11565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6b209bc961_0_125"/>
          <p:cNvSpPr txBox="1"/>
          <p:nvPr>
            <p:ph idx="4" type="title"/>
          </p:nvPr>
        </p:nvSpPr>
        <p:spPr>
          <a:xfrm>
            <a:off x="40399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/>
              <a:t>Clase</a:t>
            </a:r>
            <a:r>
              <a:rPr lang="es-ES"/>
              <a:t> 23</a:t>
            </a:r>
            <a:endParaRPr/>
          </a:p>
        </p:txBody>
      </p:sp>
      <p:sp>
        <p:nvSpPr>
          <p:cNvPr id="224" name="Google Shape;224;g16b209bc961_0_125"/>
          <p:cNvSpPr txBox="1"/>
          <p:nvPr>
            <p:ph idx="4" type="title"/>
          </p:nvPr>
        </p:nvSpPr>
        <p:spPr>
          <a:xfrm>
            <a:off x="115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g16b209bc961_0_125"/>
          <p:cNvSpPr txBox="1"/>
          <p:nvPr>
            <p:ph idx="4" type="title"/>
          </p:nvPr>
        </p:nvSpPr>
        <p:spPr>
          <a:xfrm>
            <a:off x="690980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g16b209bc961_0_125"/>
          <p:cNvSpPr txBox="1"/>
          <p:nvPr>
            <p:ph idx="2" type="title"/>
          </p:nvPr>
        </p:nvSpPr>
        <p:spPr>
          <a:xfrm>
            <a:off x="6166700" y="215935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chemeClr val="dk2"/>
                </a:solidFill>
              </a:rPr>
              <a:t>Funciones Retun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s-ES">
                <a:solidFill>
                  <a:schemeClr val="dk2"/>
                </a:solidFill>
                <a:highlight>
                  <a:srgbClr val="D9D9D9"/>
                </a:highlight>
              </a:rPr>
              <a:t>Repaso de Contenidos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g16b209bc961_0_125"/>
          <p:cNvSpPr txBox="1"/>
          <p:nvPr>
            <p:ph idx="2" type="title"/>
          </p:nvPr>
        </p:nvSpPr>
        <p:spPr>
          <a:xfrm>
            <a:off x="33730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rgbClr val="333333"/>
                </a:solidFill>
              </a:rPr>
              <a:t>Funciones return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Bonus, indagamos sobre String.</a:t>
            </a:r>
            <a:endParaRPr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Funciones que reciben parámetros y devuelven un valor. </a:t>
            </a:r>
            <a:endParaRPr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Análisis de problemas.</a:t>
            </a:r>
            <a:endParaRPr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Desafíos de clases.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8" name="Google Shape;228;g16b209bc961_0_125"/>
          <p:cNvSpPr txBox="1"/>
          <p:nvPr/>
        </p:nvSpPr>
        <p:spPr>
          <a:xfrm>
            <a:off x="4069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void sin parámetros y con parámetros.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-ES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Repaso de Contenidos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b209bc961_0_12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25 - Funciones Recursivas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6b209bc961_0_1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Qué es Recursividad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g16b209bc961_0_17"/>
          <p:cNvSpPr txBox="1"/>
          <p:nvPr>
            <p:ph idx="1" type="body"/>
          </p:nvPr>
        </p:nvSpPr>
        <p:spPr>
          <a:xfrm>
            <a:off x="432025" y="1170125"/>
            <a:ext cx="5939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general,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la recursividad es el proceso de definir algo en términos de sí mismo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y es algo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similar a una definición circular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por ejemplo cuando veíamos él autoincremento de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variable contadora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, que se sumaba a sí mismo. 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componente clave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de un método recursivo es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declaración que ejecuta una llamada a sí mismo.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483" name="Google Shape;483;g16b209bc96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125" y="1602525"/>
            <a:ext cx="2468076" cy="179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6b209bc961_0_3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Qué es Recursividad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g16b209bc961_0_35"/>
          <p:cNvSpPr txBox="1"/>
          <p:nvPr>
            <p:ph idx="1" type="body"/>
          </p:nvPr>
        </p:nvSpPr>
        <p:spPr>
          <a:xfrm>
            <a:off x="432025" y="1170125"/>
            <a:ext cx="50928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543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La recursividad es un poderoso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 mecanismo de control.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56779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La recursividad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es una técnica potente de programación que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 puede utilizarse en lugar de la iteración para resolver determinados tipos de problemas.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490" name="Google Shape;490;g16b209bc961_0_35"/>
          <p:cNvPicPr preferRelativeResize="0"/>
          <p:nvPr/>
        </p:nvPicPr>
        <p:blipFill rotWithShape="1">
          <a:blip r:embed="rId3">
            <a:alphaModFix/>
          </a:blip>
          <a:srcRect b="20547" l="12242" r="19324" t="10549"/>
          <a:stretch/>
        </p:blipFill>
        <p:spPr>
          <a:xfrm>
            <a:off x="5524825" y="1493420"/>
            <a:ext cx="3187376" cy="240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6b209bc961_0_4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Ejemplos de función recursiva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96" name="Google Shape;496;g16b209bc961_0_44"/>
          <p:cNvSpPr txBox="1"/>
          <p:nvPr>
            <p:ph idx="1" type="body"/>
          </p:nvPr>
        </p:nvSpPr>
        <p:spPr>
          <a:xfrm>
            <a:off x="432025" y="1170125"/>
            <a:ext cx="42837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Método Java recursivo para calcular el factorial de un número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400">
                <a:solidFill>
                  <a:srgbClr val="674EA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factorial</a:t>
            </a: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-ES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(n==0){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r>
              <a:rPr b="1"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s-ES" sz="14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n*(factorial(n-1))</a:t>
            </a: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                                                                               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6b209bc961_0_5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Explicación del factorial de 5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02" name="Google Shape;502;g16b209bc961_0_50"/>
          <p:cNvSpPr txBox="1"/>
          <p:nvPr>
            <p:ph idx="1" type="body"/>
          </p:nvPr>
        </p:nvSpPr>
        <p:spPr>
          <a:xfrm>
            <a:off x="432025" y="1170125"/>
            <a:ext cx="83295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factorial de 5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factorial(n)= return n*(factorial(n-1)); 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// La función siempre devolverá está expresión mientras n no sea 0.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factorial(5)= return 5*(</a:t>
            </a:r>
            <a:r>
              <a:rPr b="1" lang="es-ES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factorial(4)</a:t>
            </a: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factorial(5)= return 5*(</a:t>
            </a:r>
            <a:r>
              <a:rPr b="1" lang="es-ES" sz="14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4*(factorial(3)</a:t>
            </a: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factorial(5)= return 5*(4*(</a:t>
            </a:r>
            <a:r>
              <a:rPr b="1" lang="es-ES" sz="14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3*(factorial(2)</a:t>
            </a: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)));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factorial(5)= return 5*(4*(3*</a:t>
            </a:r>
            <a:r>
              <a:rPr lang="es-ES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-ES" sz="1400">
                <a:solidFill>
                  <a:srgbClr val="FF6D01"/>
                </a:solidFill>
                <a:latin typeface="Courier New"/>
                <a:ea typeface="Courier New"/>
                <a:cs typeface="Courier New"/>
                <a:sym typeface="Courier New"/>
              </a:rPr>
              <a:t>2*(factorial(1)</a:t>
            </a:r>
            <a:r>
              <a:rPr lang="es-ES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)));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factorial(5)= </a:t>
            </a:r>
            <a:r>
              <a:rPr lang="es-ES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return 5*(4*(3*(2*(</a:t>
            </a:r>
            <a:r>
              <a:rPr b="1" lang="es-ES" sz="14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1*(factorial(0)</a:t>
            </a:r>
            <a:r>
              <a:rPr lang="es-ES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))))));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if (n==0) factorial (0) = 1;</a:t>
            </a:r>
            <a:endParaRPr b="1" sz="1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factorial(5)= </a:t>
            </a:r>
            <a:r>
              <a:rPr lang="es-ES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return 5*(4*(3*(2*(1*</a:t>
            </a:r>
            <a:r>
              <a:rPr b="1" lang="es-ES" sz="1400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(1)</a:t>
            </a:r>
            <a:r>
              <a:rPr lang="es-ES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)))));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b209bc961_0_6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Cómo funciona un método recursivo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g16b209bc961_0_60"/>
          <p:cNvSpPr txBox="1"/>
          <p:nvPr>
            <p:ph idx="1" type="body"/>
          </p:nvPr>
        </p:nvSpPr>
        <p:spPr>
          <a:xfrm>
            <a:off x="432025" y="1170125"/>
            <a:ext cx="50742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0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ct val="1000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La solución iterativa es fácil de entender.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Utiliza una variable para “</a:t>
            </a:r>
            <a:r>
              <a:rPr b="1" lang="es-ES">
                <a:solidFill>
                  <a:srgbClr val="5A5A5A"/>
                </a:solidFill>
                <a:highlight>
                  <a:schemeClr val="lt1"/>
                </a:highlight>
              </a:rPr>
              <a:t>acumular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”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los productos y obtener la solución. En la solución recursiva se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realizan llamadas al propio método con valores de n cada vez más pequeños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para resolver el problema.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10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ct val="1000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Cada vez que se produce una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nueva llamada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al método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se crean en memoria de nuevo las variables y comienza la ejecución del nuevo método.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310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ct val="1000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Para entender el funcionamiento de la recursividad,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podemos pensar que cada llamada supone hacerlo a un método diferente,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copia del original,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que se ejecuta y devuelve el resultado a quien lo llamó.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509" name="Google Shape;509;g16b209bc961_0_60"/>
          <p:cNvPicPr preferRelativeResize="0"/>
          <p:nvPr/>
        </p:nvPicPr>
        <p:blipFill rotWithShape="1">
          <a:blip r:embed="rId3">
            <a:alphaModFix/>
          </a:blip>
          <a:srcRect b="20547" l="12242" r="19324" t="10549"/>
          <a:stretch/>
        </p:blipFill>
        <p:spPr>
          <a:xfrm>
            <a:off x="5524825" y="1493420"/>
            <a:ext cx="3187376" cy="240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6b209bc961_0_6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 método recursivo debe contener: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g16b209bc961_0_67"/>
          <p:cNvSpPr txBox="1"/>
          <p:nvPr>
            <p:ph idx="1" type="body"/>
          </p:nvPr>
        </p:nvSpPr>
        <p:spPr>
          <a:xfrm>
            <a:off x="432025" y="1170125"/>
            <a:ext cx="61065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AutoNum type="arabicPeriod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Caso base: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Siempre ha de existir uno o más casos en los que los valores de los parámetros de entrada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permitan al método devolver un resultado directo.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Estos casos también se conocen como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solución trivial del problema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5677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el ejemplo del factorial el caso base es la condición: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(n==0)</a:t>
            </a:r>
            <a:endParaRPr>
              <a:solidFill>
                <a:srgbClr val="5A5A5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return 1;</a:t>
            </a:r>
            <a:endParaRPr>
              <a:solidFill>
                <a:srgbClr val="5A5A5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si n=0 el resultado directo es 1.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se produce llamada recursiva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516" name="Google Shape;516;g16b209bc961_0_67"/>
          <p:cNvPicPr preferRelativeResize="0"/>
          <p:nvPr/>
        </p:nvPicPr>
        <p:blipFill rotWithShape="1">
          <a:blip r:embed="rId3">
            <a:alphaModFix/>
          </a:blip>
          <a:srcRect b="0" l="22094" r="0" t="0"/>
          <a:stretch/>
        </p:blipFill>
        <p:spPr>
          <a:xfrm>
            <a:off x="6892100" y="1565325"/>
            <a:ext cx="1922800" cy="17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b209bc961_0_7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rPr b="1" lang="es-ES" sz="24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 método recursivo debe contener: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SzPts val="2700"/>
              <a:buNone/>
            </a:pPr>
            <a:r>
              <a:t/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g16b209bc961_0_75"/>
          <p:cNvSpPr txBox="1"/>
          <p:nvPr>
            <p:ph idx="1" type="body"/>
          </p:nvPr>
        </p:nvSpPr>
        <p:spPr>
          <a:xfrm>
            <a:off x="432025" y="1170125"/>
            <a:ext cx="64602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AutoNum type="arabicPeriod" startAt="2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Llamada recursiva: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Si los valores de los parámetros de entrada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no cumplen la condición del caso base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se llama recursivamente al método. 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las llamadas recursivas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el valor del parámetro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en la llamada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se ha de modificar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de forma que se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aproxime cada vez más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 hasta alcanzar al valor del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caso base</a:t>
            </a: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En el ejemplo del factorial en cada llamada recursiva se utiliza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n-1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Font typeface="Courier New"/>
              <a:buChar char="●"/>
            </a:pP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n * ( factorial(n-1) );</a:t>
            </a:r>
            <a:endParaRPr b="1">
              <a:solidFill>
                <a:srgbClr val="5A5A5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por lo que en </a:t>
            </a:r>
            <a:r>
              <a:rPr b="1" lang="es-ES">
                <a:solidFill>
                  <a:srgbClr val="5A5A5A"/>
                </a:solidFill>
                <a:highlight>
                  <a:srgbClr val="FFFFFF"/>
                </a:highlight>
              </a:rPr>
              <a:t>cada llamada el valor de n se acerca más a 0 que es el caso base.</a:t>
            </a:r>
            <a:endParaRPr b="1">
              <a:solidFill>
                <a:srgbClr val="5A5A5A"/>
              </a:solidFill>
              <a:highlight>
                <a:srgbClr val="FFFFFF"/>
              </a:highlight>
            </a:endParaRPr>
          </a:p>
        </p:txBody>
      </p:sp>
      <p:pic>
        <p:nvPicPr>
          <p:cNvPr id="523" name="Google Shape;523;g16b209bc961_0_75"/>
          <p:cNvPicPr preferRelativeResize="0"/>
          <p:nvPr/>
        </p:nvPicPr>
        <p:blipFill rotWithShape="1">
          <a:blip r:embed="rId3">
            <a:alphaModFix/>
          </a:blip>
          <a:srcRect b="0" l="22094" r="0" t="0"/>
          <a:stretch/>
        </p:blipFill>
        <p:spPr>
          <a:xfrm>
            <a:off x="6892100" y="1565325"/>
            <a:ext cx="1922800" cy="17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94d24d5e9_0_64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 de clase 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g1594d24d5e9_0_64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300"/>
              <a:t>Hallar la superficie y volumen de un prisma, cuyos datos podamos ingresar por teclado.</a:t>
            </a:r>
            <a:endParaRPr sz="2300"/>
          </a:p>
        </p:txBody>
      </p:sp>
      <p:pic>
        <p:nvPicPr>
          <p:cNvPr id="530" name="Google Shape;530;g1594d24d5e9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421" y="1757825"/>
            <a:ext cx="3564525" cy="229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85725">
              <a:srgbClr val="000000">
                <a:alpha val="15686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594d24d5e9_0_59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26 - Desafío de clase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 txBox="1"/>
          <p:nvPr/>
        </p:nvSpPr>
        <p:spPr>
          <a:xfrm>
            <a:off x="406950" y="2159350"/>
            <a:ext cx="2397900" cy="212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"/>
          <p:cNvSpPr txBox="1"/>
          <p:nvPr>
            <p:ph idx="3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s-ES" sz="1300"/>
              <a:t>Clase</a:t>
            </a:r>
            <a:r>
              <a:rPr lang="es-ES"/>
              <a:t> 06</a:t>
            </a:r>
            <a:endParaRPr/>
          </a:p>
        </p:txBody>
      </p:sp>
      <p:sp>
        <p:nvSpPr>
          <p:cNvPr id="235" name="Google Shape;235;p3"/>
          <p:cNvSpPr/>
          <p:nvPr/>
        </p:nvSpPr>
        <p:spPr>
          <a:xfrm>
            <a:off x="1015788" y="793709"/>
            <a:ext cx="1180200" cy="11565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"/>
          <p:cNvSpPr txBox="1"/>
          <p:nvPr>
            <p:ph idx="4" type="title"/>
          </p:nvPr>
        </p:nvSpPr>
        <p:spPr>
          <a:xfrm>
            <a:off x="40399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/>
              <a:t>Clase</a:t>
            </a:r>
            <a:r>
              <a:rPr lang="es-ES"/>
              <a:t> 24</a:t>
            </a:r>
            <a:endParaRPr/>
          </a:p>
        </p:txBody>
      </p:sp>
      <p:sp>
        <p:nvSpPr>
          <p:cNvPr id="237" name="Google Shape;237;p3"/>
          <p:cNvSpPr txBox="1"/>
          <p:nvPr>
            <p:ph idx="4" type="title"/>
          </p:nvPr>
        </p:nvSpPr>
        <p:spPr>
          <a:xfrm>
            <a:off x="115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" name="Google Shape;238;p3"/>
          <p:cNvSpPr txBox="1"/>
          <p:nvPr>
            <p:ph idx="4" type="title"/>
          </p:nvPr>
        </p:nvSpPr>
        <p:spPr>
          <a:xfrm>
            <a:off x="690980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" name="Google Shape;239;p3"/>
          <p:cNvSpPr txBox="1"/>
          <p:nvPr>
            <p:ph idx="2" type="title"/>
          </p:nvPr>
        </p:nvSpPr>
        <p:spPr>
          <a:xfrm>
            <a:off x="6166700" y="215935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chemeClr val="dk2"/>
                </a:solidFill>
              </a:rPr>
              <a:t>Funciones Combinadas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s-ES">
                <a:solidFill>
                  <a:schemeClr val="dk2"/>
                </a:solidFill>
                <a:highlight>
                  <a:srgbClr val="D9D9D9"/>
                </a:highlight>
              </a:rPr>
              <a:t>Funciones que llaman a Funciones.</a:t>
            </a:r>
            <a:endParaRPr>
              <a:solidFill>
                <a:schemeClr val="dk2"/>
              </a:solidFill>
              <a:highlight>
                <a:srgbClr val="D9D9D9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s-ES">
                <a:solidFill>
                  <a:schemeClr val="dk2"/>
                </a:solidFill>
                <a:highlight>
                  <a:srgbClr val="D9D9D9"/>
                </a:highlight>
              </a:rPr>
              <a:t>Funciones que se llaman a si misma</a:t>
            </a:r>
            <a:endParaRPr>
              <a:solidFill>
                <a:schemeClr val="dk2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" name="Google Shape;240;p3"/>
          <p:cNvSpPr txBox="1"/>
          <p:nvPr>
            <p:ph idx="2" type="title"/>
          </p:nvPr>
        </p:nvSpPr>
        <p:spPr>
          <a:xfrm>
            <a:off x="33730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rgbClr val="333333"/>
                </a:solidFill>
              </a:rPr>
              <a:t>Funciones return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Repaso de contenidos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1" name="Google Shape;241;p3"/>
          <p:cNvSpPr txBox="1"/>
          <p:nvPr/>
        </p:nvSpPr>
        <p:spPr>
          <a:xfrm>
            <a:off x="4069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return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Bonus, indagamos sobre String.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que reciben parámetros y devuelven un valor. 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Análisis de problemas.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Desafíos de clases.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4ca3589789_0_0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84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Desafío  de clase </a:t>
            </a:r>
            <a:endParaRPr b="1" sz="284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g14ca3589789_0_0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rgbClr val="5A5A5A"/>
                </a:solidFill>
                <a:highlight>
                  <a:srgbClr val="FFFFFF"/>
                </a:highlight>
              </a:rPr>
              <a:t>Crear un sistema de validación de un usuario, que recibe como parámetro un usuario y una contraseña y según sean válidos o no, muestra un mensaje al usuario.</a:t>
            </a:r>
            <a:endParaRPr sz="2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43639c0bdb_1_2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63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Herramientas que utilizamos en clases</a:t>
            </a:r>
            <a:endParaRPr b="1" sz="263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g143639c0bdb_1_24"/>
          <p:cNvSpPr txBox="1"/>
          <p:nvPr/>
        </p:nvSpPr>
        <p:spPr>
          <a:xfrm>
            <a:off x="3353875" y="1915363"/>
            <a:ext cx="49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 IntelliJ o VSCode+plugins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8" name="Google Shape;548;g143639c0bdb_1_24"/>
          <p:cNvPicPr preferRelativeResize="0"/>
          <p:nvPr/>
        </p:nvPicPr>
        <p:blipFill rotWithShape="1">
          <a:blip r:embed="rId3">
            <a:alphaModFix/>
          </a:blip>
          <a:srcRect b="20647" l="29948" r="29847" t="19693"/>
          <a:stretch/>
        </p:blipFill>
        <p:spPr>
          <a:xfrm>
            <a:off x="431800" y="1567850"/>
            <a:ext cx="1070616" cy="1095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760000" dist="95250">
              <a:srgbClr val="000000">
                <a:alpha val="40000"/>
              </a:srgbClr>
            </a:outerShdw>
          </a:effectLst>
        </p:spPr>
      </p:pic>
      <p:pic>
        <p:nvPicPr>
          <p:cNvPr id="549" name="Google Shape;549;g143639c0bdb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682" y="1654000"/>
            <a:ext cx="922936" cy="9229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580000" dist="85725">
              <a:srgbClr val="000000">
                <a:alpha val="21568"/>
              </a:srgbClr>
            </a:outerShdw>
          </a:effectLst>
        </p:spPr>
      </p:pic>
      <p:pic>
        <p:nvPicPr>
          <p:cNvPr id="550" name="Google Shape;550;g143639c0bdb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800" y="2763624"/>
            <a:ext cx="3483867" cy="109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57150">
              <a:srgbClr val="000000">
                <a:alpha val="15686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"/>
          <p:cNvSpPr txBox="1"/>
          <p:nvPr>
            <p:ph type="title"/>
          </p:nvPr>
        </p:nvSpPr>
        <p:spPr>
          <a:xfrm>
            <a:off x="523350" y="2419500"/>
            <a:ext cx="8097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No te olvides de dar el presente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>
                <a:solidFill>
                  <a:schemeClr val="dk2"/>
                </a:solidFill>
              </a:rPr>
              <a:t>Recordá: </a:t>
            </a:r>
            <a:endParaRPr>
              <a:solidFill>
                <a:schemeClr val="dk2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SemiBold"/>
              <a:buChar char="●"/>
            </a:pPr>
            <a:r>
              <a:rPr b="1" lang="es-ES" sz="32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1" sz="32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SemiBold"/>
              <a:buChar char="●"/>
            </a:pPr>
            <a:r>
              <a:rPr b="1" lang="es-ES" sz="32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1" sz="32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s-ES" sz="3200">
                <a:solidFill>
                  <a:schemeClr val="dk2"/>
                </a:solidFill>
              </a:rPr>
              <a:t>Realizá los ejercicios obligatorios.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ES" sz="3200">
                <a:solidFill>
                  <a:schemeClr val="dk2"/>
                </a:solidFill>
              </a:rPr>
              <a:t>Todo en el Aula Virtual.</a:t>
            </a:r>
            <a:endParaRPr sz="3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b209bc961_0_137"/>
          <p:cNvSpPr txBox="1"/>
          <p:nvPr/>
        </p:nvSpPr>
        <p:spPr>
          <a:xfrm>
            <a:off x="406950" y="2159350"/>
            <a:ext cx="2397900" cy="212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6b209bc961_0_137"/>
          <p:cNvSpPr txBox="1"/>
          <p:nvPr>
            <p:ph idx="3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/>
              <a:t>Clase</a:t>
            </a:r>
            <a:r>
              <a:rPr lang="es-ES"/>
              <a:t> 06</a:t>
            </a:r>
            <a:endParaRPr/>
          </a:p>
        </p:txBody>
      </p:sp>
      <p:sp>
        <p:nvSpPr>
          <p:cNvPr id="248" name="Google Shape;248;g16b209bc961_0_137"/>
          <p:cNvSpPr/>
          <p:nvPr/>
        </p:nvSpPr>
        <p:spPr>
          <a:xfrm>
            <a:off x="1015788" y="793709"/>
            <a:ext cx="1180200" cy="11565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6b209bc961_0_137"/>
          <p:cNvSpPr txBox="1"/>
          <p:nvPr>
            <p:ph idx="4" type="title"/>
          </p:nvPr>
        </p:nvSpPr>
        <p:spPr>
          <a:xfrm>
            <a:off x="40399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/>
              <a:t>Clase</a:t>
            </a:r>
            <a:r>
              <a:rPr lang="es-ES"/>
              <a:t> 25</a:t>
            </a:r>
            <a:endParaRPr/>
          </a:p>
        </p:txBody>
      </p:sp>
      <p:sp>
        <p:nvSpPr>
          <p:cNvPr id="250" name="Google Shape;250;g16b209bc961_0_137"/>
          <p:cNvSpPr txBox="1"/>
          <p:nvPr>
            <p:ph idx="4" type="title"/>
          </p:nvPr>
        </p:nvSpPr>
        <p:spPr>
          <a:xfrm>
            <a:off x="115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1" name="Google Shape;251;g16b209bc961_0_137"/>
          <p:cNvSpPr txBox="1"/>
          <p:nvPr>
            <p:ph idx="4" type="title"/>
          </p:nvPr>
        </p:nvSpPr>
        <p:spPr>
          <a:xfrm>
            <a:off x="690980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2" name="Google Shape;252;g16b209bc961_0_137"/>
          <p:cNvSpPr txBox="1"/>
          <p:nvPr>
            <p:ph idx="2" type="title"/>
          </p:nvPr>
        </p:nvSpPr>
        <p:spPr>
          <a:xfrm>
            <a:off x="6166700" y="215935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chemeClr val="dk2"/>
                </a:solidFill>
              </a:rPr>
              <a:t>Funciones Combinadas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s-ES">
                <a:solidFill>
                  <a:schemeClr val="dk2"/>
                </a:solidFill>
                <a:highlight>
                  <a:srgbClr val="D9D9D9"/>
                </a:highlight>
              </a:rPr>
              <a:t>Repaso de contenidos.</a:t>
            </a:r>
            <a:endParaRPr>
              <a:solidFill>
                <a:schemeClr val="dk2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g16b209bc961_0_137"/>
          <p:cNvSpPr txBox="1"/>
          <p:nvPr>
            <p:ph idx="2" type="title"/>
          </p:nvPr>
        </p:nvSpPr>
        <p:spPr>
          <a:xfrm>
            <a:off x="33730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rgbClr val="333333"/>
                </a:solidFill>
              </a:rPr>
              <a:t>Funciones return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Funciones que llaman a Funciones.</a:t>
            </a:r>
            <a:endParaRPr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Funciones que se llaman a si misma.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4" name="Google Shape;254;g16b209bc961_0_137"/>
          <p:cNvSpPr txBox="1"/>
          <p:nvPr/>
        </p:nvSpPr>
        <p:spPr>
          <a:xfrm>
            <a:off x="4069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return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Repaso de contenidos.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b209bc961_0_149"/>
          <p:cNvSpPr txBox="1"/>
          <p:nvPr/>
        </p:nvSpPr>
        <p:spPr>
          <a:xfrm>
            <a:off x="406950" y="2159350"/>
            <a:ext cx="2397900" cy="212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6b209bc961_0_149"/>
          <p:cNvSpPr txBox="1"/>
          <p:nvPr>
            <p:ph idx="3" type="title"/>
          </p:nvPr>
        </p:nvSpPr>
        <p:spPr>
          <a:xfrm>
            <a:off x="120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/>
              <a:t>Clase</a:t>
            </a:r>
            <a:r>
              <a:rPr lang="es-ES"/>
              <a:t> 06</a:t>
            </a:r>
            <a:endParaRPr/>
          </a:p>
        </p:txBody>
      </p:sp>
      <p:sp>
        <p:nvSpPr>
          <p:cNvPr id="261" name="Google Shape;261;g16b209bc961_0_149"/>
          <p:cNvSpPr/>
          <p:nvPr/>
        </p:nvSpPr>
        <p:spPr>
          <a:xfrm>
            <a:off x="1015788" y="793709"/>
            <a:ext cx="1180200" cy="11565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6b209bc961_0_149"/>
          <p:cNvSpPr txBox="1"/>
          <p:nvPr>
            <p:ph idx="4" type="title"/>
          </p:nvPr>
        </p:nvSpPr>
        <p:spPr>
          <a:xfrm>
            <a:off x="40399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/>
              <a:t>Clase</a:t>
            </a:r>
            <a:r>
              <a:rPr lang="es-ES"/>
              <a:t> 27</a:t>
            </a:r>
            <a:endParaRPr/>
          </a:p>
        </p:txBody>
      </p:sp>
      <p:sp>
        <p:nvSpPr>
          <p:cNvPr id="263" name="Google Shape;263;g16b209bc961_0_149"/>
          <p:cNvSpPr txBox="1"/>
          <p:nvPr>
            <p:ph idx="4" type="title"/>
          </p:nvPr>
        </p:nvSpPr>
        <p:spPr>
          <a:xfrm>
            <a:off x="115005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7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4" name="Google Shape;264;g16b209bc961_0_149"/>
          <p:cNvSpPr txBox="1"/>
          <p:nvPr>
            <p:ph idx="4" type="title"/>
          </p:nvPr>
        </p:nvSpPr>
        <p:spPr>
          <a:xfrm>
            <a:off x="6909800" y="1221650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6"/>
              <a:buNone/>
            </a:pPr>
            <a:r>
              <a:rPr lang="es-ES" sz="1300">
                <a:solidFill>
                  <a:schemeClr val="dk2"/>
                </a:solidFill>
              </a:rPr>
              <a:t>Clase</a:t>
            </a:r>
            <a:r>
              <a:rPr lang="es-ES">
                <a:solidFill>
                  <a:schemeClr val="dk2"/>
                </a:solidFill>
              </a:rPr>
              <a:t> 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5" name="Google Shape;265;g16b209bc961_0_149"/>
          <p:cNvSpPr txBox="1"/>
          <p:nvPr>
            <p:ph idx="2" type="title"/>
          </p:nvPr>
        </p:nvSpPr>
        <p:spPr>
          <a:xfrm>
            <a:off x="6166700" y="215935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6" name="Google Shape;266;g16b209bc961_0_149"/>
          <p:cNvSpPr txBox="1"/>
          <p:nvPr>
            <p:ph idx="2" type="title"/>
          </p:nvPr>
        </p:nvSpPr>
        <p:spPr>
          <a:xfrm>
            <a:off x="33730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-ES" sz="1200">
                <a:solidFill>
                  <a:srgbClr val="333333"/>
                </a:solidFill>
              </a:rPr>
              <a:t>Funciones return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-ES">
                <a:solidFill>
                  <a:srgbClr val="333333"/>
                </a:solidFill>
              </a:rPr>
              <a:t>Repaso de contenidos.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7" name="Google Shape;267;g16b209bc961_0_149"/>
          <p:cNvSpPr txBox="1"/>
          <p:nvPr/>
        </p:nvSpPr>
        <p:spPr>
          <a:xfrm>
            <a:off x="406950" y="2182600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return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que llaman a Funciones.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b="0" i="0" lang="es-ES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Funciones que se llaman a si misma.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16b209bc961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3875" y="2832493"/>
            <a:ext cx="723550" cy="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948f9403b_0_0"/>
          <p:cNvSpPr txBox="1"/>
          <p:nvPr>
            <p:ph type="ctrTitle"/>
          </p:nvPr>
        </p:nvSpPr>
        <p:spPr>
          <a:xfrm>
            <a:off x="373675" y="2579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>
                <a:solidFill>
                  <a:schemeClr val="dk2"/>
                </a:solidFill>
              </a:rPr>
              <a:t>Write Once, Run Anywhere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-ES" sz="1300">
                <a:solidFill>
                  <a:schemeClr val="dk2"/>
                </a:solidFill>
              </a:rPr>
              <a:t>(Escríbelo una vez, ejecútalo en cualquier lugar)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74" name="Google Shape;274;g13948f9403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388" y="832388"/>
            <a:ext cx="2985226" cy="186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76200">
              <a:srgbClr val="000000">
                <a:alpha val="14509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b209bc961_0_85"/>
          <p:cNvSpPr txBox="1"/>
          <p:nvPr>
            <p:ph type="ctrTitle"/>
          </p:nvPr>
        </p:nvSpPr>
        <p:spPr>
          <a:xfrm>
            <a:off x="550350" y="17865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/>
              <a:t>Listados y métodos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ES"/>
              <a:t>Entendiendo mejor los Strings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61437"/>
              <a:buNone/>
            </a:pPr>
            <a:r>
              <a:rPr lang="es-ES" sz="1700"/>
              <a:t>Métodos del objeto String en Java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Gonzalo F. Rubé</dc:creator>
</cp:coreProperties>
</file>